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32767"/>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horzBarState="maximized">
    <p:restoredLeft sz="15621"/>
    <p:restoredTop sz="94684"/>
  </p:normalViewPr>
  <p:slideViewPr>
    <p:cSldViewPr snapToGrid="0" snapToObjects="1">
      <p:cViewPr varScale="1">
        <p:scale>
          <a:sx n="101" d="100"/>
          <a:sy n="101" d="100"/>
        </p:scale>
        <p:origin x="-128" y="-66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697C6C8-4F0D-F745-B007-22AB19FA8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AA2211F-E2D0-044F-8A47-2E4895ECF6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745439-FAC7-444A-8D0B-86FFCAEC3D41}"/>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3A69B80-C655-1545-A64F-49D6A2434935}"/>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3B41911-0391-F04A-AE99-5157F7789CF1}"/>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181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D0EFE3A-B2E2-D741-8774-4F9E9BE6F375}"/>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B81B60-77F9-E64E-AF03-D76441E041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D47A599-590C-6946-B8A1-BFD9944B3133}"/>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3BA1D39-B75C-6948-8381-7E8BEDB8F2D6}"/>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1DCB23D-DA53-C041-AE89-1A2A66775C3A}"/>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9452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41BAB2F-D274-0C4E-9306-5CA90DE184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A9F4378-038F-B64D-A61B-62379A84C4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00CECB3-45EF-0F41-A41A-93CCD9F8D916}"/>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2A73471-D640-764E-9900-B927F4AAAC4B}"/>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E178212-E582-4743-9520-6965C37ED4A0}"/>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410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D79F754-6421-994F-95EF-7B3C67FD1BA7}"/>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80AADCA-2BE8-2444-B76E-E1BE43FD88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FFA7924-BF5A-194D-81E1-BD139E0D3C3C}"/>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CDDAF90-2543-A144-A687-5B7867E6125A}"/>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5EC6066-FCB4-694B-9337-EF4672F5E48A}"/>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100607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5F71E24-F4D3-F544-9398-5374EED592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9148DF-15BC-2D42-B86C-D864CBE93A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8E36A65-10FE-0F4B-8FF8-E43D0029C76E}"/>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8FA8CC8-543B-2A46-B10A-3B58E4F9864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34C1D23-44FB-5F4B-B181-325D028D4025}"/>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332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E8DBD5-CBDC-DB4F-93DB-7A7057105059}"/>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D1B7640-EB0C-0041-A86A-25D07D2639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A6C673C-BCAB-8245-8F42-2C4370F0D4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081F81F-81ED-F44D-BA43-53AC1BBB385F}"/>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6" name="Foot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CBE9E50-9139-A148-8AE2-A3562143D7E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64992B6-C83D-ED4A-81E1-5095906FF206}"/>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366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5A5DF0C-C2BA-A84E-8143-F2BC4B09C429}"/>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8C8B01-2294-BD49-96D0-98F83AB244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2A8A3D7-8834-4549-B1C1-B540477546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DE3299E-DEC8-F24A-935F-B7AB4A0AE7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8DAE379-11CD-7040-B805-4D3AFEC7C9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25D185A-A661-8247-9EDB-4582DBA7C6AD}"/>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8" name="Footer Placeholder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42DF8D2-CB87-024F-B029-29FE598674B7}"/>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2EBFA31-DC56-9842-B6DD-C20BA18EB859}"/>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125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2D0AF47-C526-2041-B6C5-A97BC89C1031}"/>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46FA78A-7092-AE42-9DFF-0DC59E0C57C5}"/>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4" name="Foot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390BD7B-3B9E-6A43-A968-140EF8B88C56}"/>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D6220AF-06FC-4646-BF94-89FCFB674607}"/>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835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FFB5543-FC93-0648-86CB-CD7AE05C3747}"/>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3" name="Footer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B470478-1500-844F-8B4A-8BBDCC3B30AF}"/>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A068107-546F-4F42-93C8-D2B46661260B}"/>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832412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6E5A51-EC9B-D84F-B3F3-278A89325F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A6A58BD-FAC9-9B41-A1B8-C33AF3C0D2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4A96FB8-3875-5244-A0F2-E309A6399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5633378-5628-B348-A1C3-2789BD13CC42}"/>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6" name="Foot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4EB64FC-A031-BD40-8435-E4A4E07BCD3E}"/>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36FA126-875E-8448-AB69-6B3E85D5FDAB}"/>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385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2F656A0-534D-8D46-BEE9-E97DDD30C7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84BD0BB-97EE-D044-879A-667671AB6A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3E655A6-F51B-5E46-A11E-7CE56B220F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998E9BC-CB3F-114F-84BD-A953F9C69B09}"/>
              </a:ext>
            </a:extLst>
          </p:cNvPr>
          <p:cNvSpPr>
            <a:spLocks noGrp="1"/>
          </p:cNvSpPr>
          <p:nvPr>
            <p:ph type="dt" sz="half" idx="10"/>
          </p:nvPr>
        </p:nvSpPr>
        <p:spPr/>
        <p:txBody>
          <a:bodyPr/>
          <a:lstStyle/>
          <a:p>
            <a:fld id="{A86832EB-F4FE-9A4F-AAE3-3C35C977AFD2}" type="datetimeFigureOut">
              <a:rPr lang="es-ES_tradnl" smtClean="0"/>
              <a:pPr/>
              <a:t>10/2/22</a:t>
            </a:fld>
            <a:endParaRPr lang="es-ES_tradnl"/>
          </a:p>
        </p:txBody>
      </p:sp>
      <p:sp>
        <p:nvSpPr>
          <p:cNvPr id="6" name="Foot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B9589E9-9347-814E-8C81-DC9343A6C9C1}"/>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835279C-2155-DA44-8898-2B2CFF6F7BA9}"/>
              </a:ext>
            </a:extLst>
          </p:cNvPr>
          <p:cNvSpPr>
            <a:spLocks noGrp="1"/>
          </p:cNvSpPr>
          <p:nvPr>
            <p:ph type="sldNum" sz="quarter" idx="12"/>
          </p:nvPr>
        </p:nvSpPr>
        <p:spPr/>
        <p:txBody>
          <a:body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9399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3FCE373-B27A-F649-8DCD-8E1AB7028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63A6AAA-6C0F-014F-8D90-0D7BA024E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7AB7FB6-031A-534A-AE40-C211E6D53A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832EB-F4FE-9A4F-AAE3-3C35C977AFD2}" type="datetimeFigureOut">
              <a:rPr lang="es-ES_tradnl" smtClean="0"/>
              <a:pPr/>
              <a:t>10/2/22</a:t>
            </a:fld>
            <a:endParaRPr lang="es-ES_tradnl"/>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DB2270B-8EAD-4842-A72D-50C53F32A0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CFF3E0D-21A0-CE4D-81BB-137C51D15C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0FAC3-ABDD-F345-9487-01193B71A398}" type="slidenum">
              <a:rPr lang="es-ES_tradnl" smtClean="0"/>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3667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3C48B49-6135-48B6-AC0F-97E5D8D1F03F}"/>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0E72A41-7EBE-CF4D-A5DF-7EFEC2FA656A}"/>
              </a:ext>
            </a:extLst>
          </p:cNvPr>
          <p:cNvSpPr>
            <a:spLocks noGrp="1"/>
          </p:cNvSpPr>
          <p:nvPr>
            <p:ph type="ctrTitle"/>
          </p:nvPr>
        </p:nvSpPr>
        <p:spPr>
          <a:xfrm>
            <a:off x="1329766" y="1146412"/>
            <a:ext cx="9014348" cy="2402006"/>
          </a:xfrm>
        </p:spPr>
        <p:txBody>
          <a:bodyPr anchor="b">
            <a:normAutofit/>
          </a:bodyPr>
          <a:lstStyle/>
          <a:p>
            <a:r>
              <a:rPr lang="es-ES_tradnl" sz="4100" dirty="0"/>
              <a:t>Implementación de un modelo de trabajo educativo con enfoque lúdico para el Centro Ocupacional de </a:t>
            </a:r>
            <a:br>
              <a:rPr lang="es-ES_tradnl" sz="4100" dirty="0"/>
            </a:br>
            <a:r>
              <a:rPr lang="es-ES_tradnl" sz="4100" dirty="0"/>
              <a:t>Autismo ABP</a:t>
            </a:r>
          </a:p>
        </p:txBody>
      </p:sp>
      <p:sp>
        <p:nvSpPr>
          <p:cNvPr id="10" name="Rectangl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715DAF0-AE1B-46C9-8A6B-DB2AA05AB91D}"/>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C631C0B-6DA6-4E57-8231-CE32B3434A7E}"/>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256AC18-FB41-4977-8B0C-F5082335AB7D}"/>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FF4A713-7B75-4B21-90D7-5AB19547C728}"/>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F0768B-5F6B-1F49-9BB0-FDF2F5C24116}"/>
              </a:ext>
            </a:extLst>
          </p:cNvPr>
          <p:cNvSpPr>
            <a:spLocks noGrp="1"/>
          </p:cNvSpPr>
          <p:nvPr>
            <p:ph type="subTitle" idx="1"/>
          </p:nvPr>
        </p:nvSpPr>
        <p:spPr>
          <a:xfrm>
            <a:off x="1329765" y="4892722"/>
            <a:ext cx="6387155" cy="1078173"/>
          </a:xfrm>
        </p:spPr>
        <p:txBody>
          <a:bodyPr anchor="ctr">
            <a:normAutofit/>
          </a:bodyPr>
          <a:lstStyle/>
          <a:p>
            <a:pPr algn="l"/>
            <a:r>
              <a:rPr lang="es-ES_tradnl" dirty="0">
                <a:solidFill>
                  <a:srgbClr val="FFFFFF"/>
                </a:solidFill>
              </a:rPr>
              <a:t>Noviembre 24, 2021</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6192047"/>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B15ED52-F352-441B-82BF-E0EA34836D08}"/>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B2E3793-BFE6-45A2-9B7B-E18844431C99}"/>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4C4868-CB8F-4AF9-9CDB-8108F2C19B67}"/>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5E0459-6403-40CD-989D-56A4407CA12E}"/>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E5B1A8-3AC9-4BD1-9BBC-78CA94F2D1BA}"/>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3FA1AAC-C1ED-4F77-BFA4-BE80FC0AC795}"/>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997E6B0-BEAB-A642-84D7-67F8B456CEB4}"/>
              </a:ext>
            </a:extLst>
          </p:cNvPr>
          <p:cNvSpPr>
            <a:spLocks noGrp="1"/>
          </p:cNvSpPr>
          <p:nvPr>
            <p:ph type="title"/>
          </p:nvPr>
        </p:nvSpPr>
        <p:spPr>
          <a:xfrm>
            <a:off x="1388209" y="5554639"/>
            <a:ext cx="9654076" cy="982473"/>
          </a:xfrm>
        </p:spPr>
        <p:txBody>
          <a:bodyPr>
            <a:normAutofit/>
          </a:bodyPr>
          <a:lstStyle/>
          <a:p>
            <a:r>
              <a:rPr lang="es-ES_tradnl" sz="4000">
                <a:solidFill>
                  <a:srgbClr val="FFFFFF"/>
                </a:solidFill>
              </a:rPr>
              <a:t>PORQUE ESTE MODELO?</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AE0A6ED-A559-D24B-8800-1F8DC681D2C6}"/>
              </a:ext>
            </a:extLst>
          </p:cNvPr>
          <p:cNvSpPr>
            <a:spLocks noGrp="1"/>
          </p:cNvSpPr>
          <p:nvPr>
            <p:ph idx="1"/>
          </p:nvPr>
        </p:nvSpPr>
        <p:spPr>
          <a:xfrm>
            <a:off x="700088" y="824249"/>
            <a:ext cx="11087100" cy="3837904"/>
          </a:xfrm>
        </p:spPr>
        <p:txBody>
          <a:bodyPr anchor="ctr">
            <a:normAutofit/>
          </a:bodyPr>
          <a:lstStyle/>
          <a:p>
            <a:pPr marL="0" indent="0">
              <a:buNone/>
            </a:pPr>
            <a:r>
              <a:rPr lang="es-ES_tradnl" sz="2000" dirty="0"/>
              <a:t>No existe en el mundo un modelo para adultos que permita obtener los conocimientos que están en los alumnos que no son verbales; </a:t>
            </a:r>
          </a:p>
          <a:p>
            <a:pPr marL="0" indent="0" algn="just">
              <a:buNone/>
            </a:pPr>
            <a:r>
              <a:rPr lang="es-ES_tradnl" sz="2000" dirty="0"/>
              <a:t>Después de mas de 7 años de trabajar con mi propio hijo con el Lic. Fausto Sosa creador de este modelo ”Enfoque Lúdico” basado en los pilares de la Psicología, he podido constatar que es posible que se desarrollen en edad adulta capacidades de comunicación y cognición que permitan al alumno y a la familia mejorar su convivencia con otros miembros de la sociedad.</a:t>
            </a:r>
          </a:p>
          <a:p>
            <a:pPr marL="0" indent="0" algn="just">
              <a:buNone/>
            </a:pPr>
            <a:endParaRPr lang="es-ES_tradnl" sz="2000" dirty="0"/>
          </a:p>
          <a:p>
            <a:pPr marL="0" indent="0" algn="just">
              <a:buNone/>
            </a:pPr>
            <a:r>
              <a:rPr lang="es-ES_tradnl" sz="2000" dirty="0"/>
              <a:t>							        Guillermo Vela</a:t>
            </a:r>
          </a:p>
          <a:p>
            <a:pPr marL="0" indent="0" algn="just">
              <a:buNone/>
            </a:pPr>
            <a:r>
              <a:rPr lang="es-ES_tradnl" sz="2000" dirty="0"/>
              <a:t>							          Autismo ABP</a:t>
            </a:r>
          </a:p>
          <a:p>
            <a:pPr marL="0" indent="0" algn="just">
              <a:buNone/>
            </a:pPr>
            <a:r>
              <a:rPr lang="es-ES_tradnl" sz="2000" dirty="0"/>
              <a:t>							</a:t>
            </a:r>
            <a:r>
              <a:rPr lang="es-ES_tradnl" sz="1200" dirty="0"/>
              <a:t>Miembro del Consejo Estatal de Salud Mental </a:t>
            </a:r>
          </a:p>
          <a:p>
            <a:pPr marL="0" indent="0" algn="just">
              <a:buNone/>
            </a:pPr>
            <a:r>
              <a:rPr lang="es-ES_tradnl" sz="1200" dirty="0"/>
              <a:t>							                 del Estado de Nuevo León</a:t>
            </a:r>
          </a:p>
          <a:p>
            <a:pPr marL="0" indent="0">
              <a:buNone/>
            </a:pPr>
            <a:endParaRPr lang="es-ES_tradnl" sz="2000" dirty="0"/>
          </a:p>
          <a:p>
            <a:pPr marL="0" indent="0">
              <a:buNone/>
            </a:pPr>
            <a:endParaRPr lang="es-ES_tradnl"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2689427"/>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B15ED52-F352-441B-82BF-E0EA34836D08}"/>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B2E3793-BFE6-45A2-9B7B-E18844431C99}"/>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4C4868-CB8F-4AF9-9CDB-8108F2C19B67}"/>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5E0459-6403-40CD-989D-56A4407CA12E}"/>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E5B1A8-3AC9-4BD1-9BBC-78CA94F2D1BA}"/>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3FA1AAC-C1ED-4F77-BFA4-BE80FC0AC795}"/>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DC907F8-E886-C54A-9E1F-0B748FB8410E}"/>
              </a:ext>
            </a:extLst>
          </p:cNvPr>
          <p:cNvSpPr txBox="1"/>
          <p:nvPr/>
        </p:nvSpPr>
        <p:spPr>
          <a:xfrm>
            <a:off x="1388210" y="824249"/>
            <a:ext cx="9654076" cy="3837904"/>
          </a:xfrm>
          <a:prstGeom prst="rect">
            <a:avLst/>
          </a:prstGeom>
        </p:spPr>
        <p:txBody>
          <a:bodyPr vert="horz" lIns="91440" tIns="45720" rIns="91440" bIns="45720" rtlCol="0" anchor="ctr">
            <a:normAutofit/>
          </a:bodyPr>
          <a:lstStyle/>
          <a:p>
            <a:pPr marL="0" marR="0" indent="-228600" algn="ctr">
              <a:lnSpc>
                <a:spcPct val="90000"/>
              </a:lnSpc>
              <a:spcBef>
                <a:spcPts val="0"/>
              </a:spcBef>
              <a:spcAft>
                <a:spcPts val="800"/>
              </a:spcAft>
              <a:buFont typeface="Arial" panose="020B0604020202020204" pitchFamily="34" charset="0"/>
              <a:buChar char="•"/>
            </a:pPr>
            <a:r>
              <a:rPr lang="es-ES_tradnl" sz="2400" b="1" dirty="0">
                <a:effectLst/>
              </a:rPr>
              <a:t>Objetivo:</a:t>
            </a:r>
          </a:p>
          <a:p>
            <a:pPr marR="0" algn="ctr">
              <a:lnSpc>
                <a:spcPct val="90000"/>
              </a:lnSpc>
              <a:spcBef>
                <a:spcPts val="0"/>
              </a:spcBef>
              <a:spcAft>
                <a:spcPts val="800"/>
              </a:spcAft>
            </a:pPr>
            <a:endParaRPr lang="es-ES_tradnl" sz="2400" b="1" dirty="0"/>
          </a:p>
          <a:p>
            <a:pPr marR="0" algn="ctr">
              <a:lnSpc>
                <a:spcPct val="90000"/>
              </a:lnSpc>
              <a:spcBef>
                <a:spcPts val="0"/>
              </a:spcBef>
              <a:spcAft>
                <a:spcPts val="800"/>
              </a:spcAft>
            </a:pPr>
            <a:endParaRPr lang="es-ES_tradnl" sz="2400" b="1" dirty="0">
              <a:effectLst/>
            </a:endParaRPr>
          </a:p>
          <a:p>
            <a:pPr marR="0" algn="ctr">
              <a:lnSpc>
                <a:spcPct val="90000"/>
              </a:lnSpc>
              <a:spcBef>
                <a:spcPts val="0"/>
              </a:spcBef>
              <a:spcAft>
                <a:spcPts val="800"/>
              </a:spcAft>
            </a:pPr>
            <a:r>
              <a:rPr lang="es-ES_tradnl" sz="2400" dirty="0">
                <a:effectLst/>
              </a:rPr>
              <a:t>Implementar un modelo de trabajo educativo que desarrolle en los alumnos del centro habilidades intelectuales, de la vida diaria y laborales que les de autonomía e identidad, permitiendo al diseño del programa de estudios tener límites en la duración de la permanencia del alumno y definición en los logros a ser obtenidos</a:t>
            </a:r>
            <a:r>
              <a:rPr lang="es-ES_tradnl" sz="2000" dirty="0">
                <a:effectLst/>
              </a:rPr>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323304"/>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B15ED52-F352-441B-82BF-E0EA34836D08}"/>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B2E3793-BFE6-45A2-9B7B-E18844431C99}"/>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4C4868-CB8F-4AF9-9CDB-8108F2C19B67}"/>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5E0459-6403-40CD-989D-56A4407CA12E}"/>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E5B1A8-3AC9-4BD1-9BBC-78CA94F2D1BA}"/>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3FA1AAC-C1ED-4F77-BFA4-BE80FC0AC795}"/>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FC56DAA-1E54-7E4C-BE68-2645C09669EE}"/>
              </a:ext>
            </a:extLst>
          </p:cNvPr>
          <p:cNvSpPr txBox="1"/>
          <p:nvPr/>
        </p:nvSpPr>
        <p:spPr>
          <a:xfrm>
            <a:off x="1388210" y="824249"/>
            <a:ext cx="9654076" cy="3837904"/>
          </a:xfrm>
          <a:prstGeom prst="rect">
            <a:avLst/>
          </a:prstGeom>
        </p:spPr>
        <p:txBody>
          <a:bodyPr vert="horz" lIns="91440" tIns="45720" rIns="91440" bIns="45720" rtlCol="0" anchor="ctr">
            <a:normAutofit/>
          </a:bodyPr>
          <a:lstStyle/>
          <a:p>
            <a:pPr marR="0" algn="ctr">
              <a:lnSpc>
                <a:spcPct val="90000"/>
              </a:lnSpc>
              <a:spcBef>
                <a:spcPts val="0"/>
              </a:spcBef>
              <a:spcAft>
                <a:spcPts val="800"/>
              </a:spcAft>
            </a:pPr>
            <a:r>
              <a:rPr lang="es-ES_tradnl" sz="2400" b="1" dirty="0">
                <a:effectLst/>
              </a:rPr>
              <a:t>Descripción general­: </a:t>
            </a:r>
          </a:p>
          <a:p>
            <a:pPr marR="0" algn="ctr">
              <a:lnSpc>
                <a:spcPct val="90000"/>
              </a:lnSpc>
              <a:spcBef>
                <a:spcPts val="0"/>
              </a:spcBef>
              <a:spcAft>
                <a:spcPts val="800"/>
              </a:spcAft>
            </a:pPr>
            <a:endParaRPr lang="es-ES_tradnl" sz="2400" b="1" dirty="0"/>
          </a:p>
          <a:p>
            <a:pPr marR="0" algn="ctr">
              <a:lnSpc>
                <a:spcPct val="90000"/>
              </a:lnSpc>
              <a:spcBef>
                <a:spcPts val="0"/>
              </a:spcBef>
              <a:spcAft>
                <a:spcPts val="800"/>
              </a:spcAft>
            </a:pPr>
            <a:endParaRPr lang="es-ES_tradnl" sz="2400" b="1" dirty="0">
              <a:effectLst/>
            </a:endParaRPr>
          </a:p>
          <a:p>
            <a:pPr indent="-228600" algn="ctr">
              <a:lnSpc>
                <a:spcPct val="90000"/>
              </a:lnSpc>
              <a:buFont typeface="Arial" panose="020B0604020202020204" pitchFamily="34" charset="0"/>
              <a:buChar char="•"/>
            </a:pPr>
            <a:r>
              <a:rPr lang="es-ES_tradnl" sz="2400" dirty="0">
                <a:effectLst/>
              </a:rPr>
              <a:t>Se pretende diferenciar las actividades y horarios del proyecto para el desarrollo de los que se tienen para el proyecto para la inclusión laboral, por medio de un extenso proceso de capacitación al equipo que labora en el centro, docentes y apoyo, que les permita conocer y dominar el método didáctico Enfoque Lúdico. </a:t>
            </a:r>
            <a:endParaRPr lang="es-ES_tradnl"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8711497"/>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B15ED52-F352-441B-82BF-E0EA34836D08}"/>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B2E3793-BFE6-45A2-9B7B-E18844431C99}"/>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4C4868-CB8F-4AF9-9CDB-8108F2C19B67}"/>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5E0459-6403-40CD-989D-56A4407CA12E}"/>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E5B1A8-3AC9-4BD1-9BBC-78CA94F2D1BA}"/>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3FA1AAC-C1ED-4F77-BFA4-BE80FC0AC795}"/>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CF0C618-8342-474B-9697-952B67FF646E}"/>
              </a:ext>
            </a:extLst>
          </p:cNvPr>
          <p:cNvSpPr txBox="1"/>
          <p:nvPr/>
        </p:nvSpPr>
        <p:spPr>
          <a:xfrm>
            <a:off x="642938" y="274320"/>
            <a:ext cx="11258550" cy="4754880"/>
          </a:xfrm>
          <a:prstGeom prst="rect">
            <a:avLst/>
          </a:prstGeom>
        </p:spPr>
        <p:txBody>
          <a:bodyPr vert="horz" lIns="91440" tIns="45720" rIns="91440" bIns="45720" rtlCol="0" anchor="ctr">
            <a:normAutofit fontScale="92500" lnSpcReduction="20000"/>
          </a:bodyPr>
          <a:lstStyle/>
          <a:p>
            <a:pPr marR="0" algn="ctr">
              <a:lnSpc>
                <a:spcPct val="90000"/>
              </a:lnSpc>
              <a:spcBef>
                <a:spcPts val="0"/>
              </a:spcBef>
              <a:spcAft>
                <a:spcPts val="800"/>
              </a:spcAft>
            </a:pPr>
            <a:r>
              <a:rPr lang="es-ES_tradnl" sz="2200" b="1" dirty="0">
                <a:effectLst/>
              </a:rPr>
              <a:t>En esta capacitación se espera preparar al equipo de nuestro Centro Ocupacional y de apoyo para: </a:t>
            </a:r>
          </a:p>
          <a:p>
            <a:pPr marR="0" algn="ctr">
              <a:lnSpc>
                <a:spcPct val="90000"/>
              </a:lnSpc>
              <a:spcBef>
                <a:spcPts val="0"/>
              </a:spcBef>
              <a:spcAft>
                <a:spcPts val="800"/>
              </a:spcAft>
            </a:pPr>
            <a:endParaRPr lang="es-ES_tradnl" b="1" dirty="0">
              <a:effectLst/>
            </a:endParaRPr>
          </a:p>
          <a:p>
            <a:pPr marR="0">
              <a:lnSpc>
                <a:spcPct val="90000"/>
              </a:lnSpc>
              <a:spcBef>
                <a:spcPts val="0"/>
              </a:spcBef>
              <a:spcAft>
                <a:spcPts val="800"/>
              </a:spcAft>
            </a:pPr>
            <a:r>
              <a:rPr lang="es-ES_tradnl" dirty="0">
                <a:effectLst/>
              </a:rPr>
              <a:t>a.- Diseñar herramientas de modificación de conducta basadas en los principios de la corriente psicológica llamada conexionismo.</a:t>
            </a:r>
          </a:p>
          <a:p>
            <a:pPr marR="0">
              <a:lnSpc>
                <a:spcPct val="90000"/>
              </a:lnSpc>
              <a:spcBef>
                <a:spcPts val="0"/>
              </a:spcBef>
              <a:spcAft>
                <a:spcPts val="800"/>
              </a:spcAft>
            </a:pPr>
            <a:endParaRPr lang="es-ES_tradnl" dirty="0">
              <a:effectLst/>
            </a:endParaRPr>
          </a:p>
          <a:p>
            <a:pPr marR="0">
              <a:lnSpc>
                <a:spcPct val="90000"/>
              </a:lnSpc>
              <a:spcBef>
                <a:spcPts val="0"/>
              </a:spcBef>
              <a:spcAft>
                <a:spcPts val="800"/>
              </a:spcAft>
            </a:pPr>
            <a:r>
              <a:rPr lang="es-ES_tradnl" dirty="0">
                <a:effectLst/>
              </a:rPr>
              <a:t>b.-Implementar procesos de adquisición de habilidades intelectuales, de la vida diaria y laborales basados en procesos sociales de tipo lúdico.</a:t>
            </a:r>
          </a:p>
          <a:p>
            <a:pPr marR="0">
              <a:lnSpc>
                <a:spcPct val="90000"/>
              </a:lnSpc>
              <a:spcBef>
                <a:spcPts val="0"/>
              </a:spcBef>
              <a:spcAft>
                <a:spcPts val="800"/>
              </a:spcAft>
            </a:pPr>
            <a:endParaRPr lang="es-ES_tradnl" dirty="0">
              <a:effectLst/>
            </a:endParaRPr>
          </a:p>
          <a:p>
            <a:pPr marR="0">
              <a:lnSpc>
                <a:spcPct val="90000"/>
              </a:lnSpc>
              <a:spcBef>
                <a:spcPts val="0"/>
              </a:spcBef>
              <a:spcAft>
                <a:spcPts val="800"/>
              </a:spcAft>
            </a:pPr>
            <a:r>
              <a:rPr lang="es-ES_tradnl" dirty="0">
                <a:effectLst/>
              </a:rPr>
              <a:t>c.- Rediseñar los espacios del centro para lograr los puntos anteriores.</a:t>
            </a:r>
          </a:p>
          <a:p>
            <a:pPr marR="0">
              <a:lnSpc>
                <a:spcPct val="90000"/>
              </a:lnSpc>
              <a:spcBef>
                <a:spcPts val="0"/>
              </a:spcBef>
              <a:spcAft>
                <a:spcPts val="800"/>
              </a:spcAft>
            </a:pPr>
            <a:endParaRPr lang="es-ES_tradnl" dirty="0">
              <a:effectLst/>
            </a:endParaRPr>
          </a:p>
          <a:p>
            <a:pPr marR="0">
              <a:lnSpc>
                <a:spcPct val="90000"/>
              </a:lnSpc>
              <a:spcBef>
                <a:spcPts val="0"/>
              </a:spcBef>
              <a:spcAft>
                <a:spcPts val="800"/>
              </a:spcAft>
            </a:pPr>
            <a:r>
              <a:rPr lang="es-ES_tradnl" dirty="0">
                <a:effectLst/>
              </a:rPr>
              <a:t>d.- Elaborar manuales, material de enseñanza, con el objetivo de tener una “escuela para padres”</a:t>
            </a:r>
          </a:p>
          <a:p>
            <a:pPr marR="0">
              <a:lnSpc>
                <a:spcPct val="90000"/>
              </a:lnSpc>
              <a:spcBef>
                <a:spcPts val="0"/>
              </a:spcBef>
              <a:spcAft>
                <a:spcPts val="800"/>
              </a:spcAft>
            </a:pPr>
            <a:endParaRPr lang="es-ES_tradnl" dirty="0">
              <a:effectLst/>
            </a:endParaRPr>
          </a:p>
          <a:p>
            <a:pPr marR="0">
              <a:lnSpc>
                <a:spcPct val="90000"/>
              </a:lnSpc>
              <a:spcBef>
                <a:spcPts val="0"/>
              </a:spcBef>
              <a:spcAft>
                <a:spcPts val="800"/>
              </a:spcAft>
            </a:pPr>
            <a:r>
              <a:rPr lang="es-ES_tradnl" dirty="0">
                <a:effectLst/>
              </a:rPr>
              <a:t>e.- Determinar un calendario de contactos con instituciones que puedan orientar casos nuevos al centro, estableciendo las formas de difusión de la oferta lúdica del centro y posterior selección de candidatos idóneos a ser admitidos</a:t>
            </a:r>
          </a:p>
          <a:p>
            <a:pPr marR="0">
              <a:lnSpc>
                <a:spcPct val="90000"/>
              </a:lnSpc>
              <a:spcBef>
                <a:spcPts val="0"/>
              </a:spcBef>
              <a:spcAft>
                <a:spcPts val="800"/>
              </a:spcAft>
            </a:pPr>
            <a:endParaRPr lang="es-ES_tradnl" dirty="0">
              <a:effectLst/>
            </a:endParaRPr>
          </a:p>
          <a:p>
            <a:pPr marR="0">
              <a:lnSpc>
                <a:spcPct val="90000"/>
              </a:lnSpc>
              <a:spcBef>
                <a:spcPts val="0"/>
              </a:spcBef>
              <a:spcAft>
                <a:spcPts val="800"/>
              </a:spcAft>
            </a:pPr>
            <a:r>
              <a:rPr lang="es-ES_tradnl" dirty="0">
                <a:effectLst/>
              </a:rPr>
              <a:t>f.- Incluir becarios, desde programas de centros educativos técnicos y universitarios, así como de fondos públicos, para sumarse al equipo de trabajo y desarrollarse como aplicadores y difusores de la enseñanza por medio del conexionismo.</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7892906"/>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B15ED52-F352-441B-82BF-E0EA34836D08}"/>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B2E3793-BFE6-45A2-9B7B-E18844431C99}"/>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4C4868-CB8F-4AF9-9CDB-8108F2C19B67}"/>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5E0459-6403-40CD-989D-56A4407CA12E}"/>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E5B1A8-3AC9-4BD1-9BBC-78CA94F2D1BA}"/>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3FA1AAC-C1ED-4F77-BFA4-BE80FC0AC795}"/>
              </a:ext>
              <a:ext uri="{C183D7F6-B498-43B3-948B-1728B52AA6E4}">
                <adec:decorative xmlns:adec="http://schemas.microsoft.com/office/drawing/2017/decorative" xmlns:p="http://schemas.openxmlformats.org/presentationml/2006/main" xmlns:r="http://schemas.openxmlformats.org/officeDocument/2006/relationships" xmlns:a="http://schemas.openxmlformats.org/drawingml/2006/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p="http://schemas.openxmlformats.org/presentationml/2006/main" xmlns:r="http://schemas.openxmlformats.org/officeDocument/2006/relationships" xmlns:a="http://schemas.openxmlformats.org/drawingml/2006/main" xmlns=""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4E7D7D2-9790-CB45-8882-D733D71FB51F}"/>
              </a:ext>
            </a:extLst>
          </p:cNvPr>
          <p:cNvSpPr txBox="1"/>
          <p:nvPr/>
        </p:nvSpPr>
        <p:spPr>
          <a:xfrm>
            <a:off x="400050" y="685800"/>
            <a:ext cx="11521440" cy="4400549"/>
          </a:xfrm>
          <a:prstGeom prst="rect">
            <a:avLst/>
          </a:prstGeom>
        </p:spPr>
        <p:txBody>
          <a:bodyPr vert="horz" lIns="91440" tIns="45720" rIns="91440" bIns="45720" rtlCol="0" anchor="ctr">
            <a:normAutofit fontScale="92500" lnSpcReduction="20000"/>
          </a:bodyPr>
          <a:lstStyle/>
          <a:p>
            <a:pPr marR="0" algn="ctr">
              <a:lnSpc>
                <a:spcPct val="90000"/>
              </a:lnSpc>
              <a:spcBef>
                <a:spcPts val="0"/>
              </a:spcBef>
              <a:spcAft>
                <a:spcPts val="800"/>
              </a:spcAft>
            </a:pPr>
            <a:r>
              <a:rPr lang="es-ES_tradnl" sz="2800" dirty="0">
                <a:effectLst/>
              </a:rPr>
              <a:t>Calendario de capacitación:</a:t>
            </a:r>
          </a:p>
          <a:p>
            <a:pPr marR="0">
              <a:lnSpc>
                <a:spcPct val="90000"/>
              </a:lnSpc>
              <a:spcBef>
                <a:spcPts val="0"/>
              </a:spcBef>
              <a:spcAft>
                <a:spcPts val="800"/>
              </a:spcAft>
            </a:pPr>
            <a:endParaRPr lang="es-ES_tradnl" sz="2000" dirty="0">
              <a:effectLst/>
            </a:endParaRPr>
          </a:p>
          <a:p>
            <a:pPr indent="-228600">
              <a:lnSpc>
                <a:spcPct val="90000"/>
              </a:lnSpc>
              <a:spcAft>
                <a:spcPts val="800"/>
              </a:spcAft>
              <a:buFont typeface="Arial" panose="020B0604020202020204" pitchFamily="34" charset="0"/>
              <a:buChar char="•"/>
            </a:pPr>
            <a:r>
              <a:rPr lang="es-ES_tradnl" sz="2000" dirty="0">
                <a:effectLst/>
              </a:rPr>
              <a:t>Noviembre-Diciembre (sesiones semanales en línea) </a:t>
            </a:r>
            <a:r>
              <a:rPr lang="es-ES_tradnl" dirty="0"/>
              <a:t>Introducción al Enfoque Lúdico. </a:t>
            </a:r>
            <a:endParaRPr lang="es-ES_tradnl" sz="2000" dirty="0">
              <a:effectLst/>
            </a:endParaRPr>
          </a:p>
          <a:p>
            <a:pPr indent="-228600">
              <a:lnSpc>
                <a:spcPct val="90000"/>
              </a:lnSpc>
              <a:spcAft>
                <a:spcPts val="800"/>
              </a:spcAft>
              <a:buFont typeface="Arial" panose="020B0604020202020204" pitchFamily="34" charset="0"/>
              <a:buChar char="•"/>
            </a:pPr>
            <a:r>
              <a:rPr lang="es-ES_tradnl" dirty="0"/>
              <a:t>Enero (primera visita presencial) Conocimiento de las técnicas de Thorndike</a:t>
            </a:r>
            <a:r>
              <a:rPr lang="es-ES_tradnl" dirty="0">
                <a:effectLst/>
              </a:rPr>
              <a:t> </a:t>
            </a:r>
            <a:endParaRPr lang="es-ES_tradnl" dirty="0"/>
          </a:p>
          <a:p>
            <a:pPr indent="-228600">
              <a:lnSpc>
                <a:spcPct val="90000"/>
              </a:lnSpc>
              <a:spcAft>
                <a:spcPts val="800"/>
              </a:spcAft>
              <a:buFont typeface="Arial" panose="020B0604020202020204" pitchFamily="34" charset="0"/>
              <a:buChar char="•"/>
            </a:pPr>
            <a:r>
              <a:rPr lang="es-ES_tradnl" dirty="0"/>
              <a:t>Febrero (sesiones semanales en línea) Conocimiento de las técnicas de Ausubel</a:t>
            </a:r>
            <a:r>
              <a:rPr lang="es-ES_tradnl" dirty="0">
                <a:effectLst/>
              </a:rPr>
              <a:t> </a:t>
            </a:r>
            <a:endParaRPr lang="es-ES_tradnl" dirty="0"/>
          </a:p>
          <a:p>
            <a:pPr indent="-228600">
              <a:lnSpc>
                <a:spcPct val="90000"/>
              </a:lnSpc>
              <a:spcAft>
                <a:spcPts val="800"/>
              </a:spcAft>
              <a:buFont typeface="Arial" panose="020B0604020202020204" pitchFamily="34" charset="0"/>
              <a:buChar char="•"/>
            </a:pPr>
            <a:r>
              <a:rPr lang="es-ES_tradnl" dirty="0"/>
              <a:t>Marzo (sesiones semanales en línea) Revisión de los postulados de Jean Piaget sobre las 4 etapas del desarrollo </a:t>
            </a:r>
          </a:p>
          <a:p>
            <a:pPr indent="-228600">
              <a:lnSpc>
                <a:spcPct val="90000"/>
              </a:lnSpc>
              <a:spcAft>
                <a:spcPts val="800"/>
              </a:spcAft>
              <a:buFont typeface="Arial" panose="020B0604020202020204" pitchFamily="34" charset="0"/>
              <a:buChar char="•"/>
            </a:pPr>
            <a:r>
              <a:rPr lang="es-ES_tradnl" dirty="0"/>
              <a:t>Abril (segunda visita presencial) </a:t>
            </a:r>
            <a:r>
              <a:rPr lang="es-MX" dirty="0"/>
              <a:t>Revisión de las 4 primeras etapas postuladas por Erick Erickson</a:t>
            </a:r>
            <a:r>
              <a:rPr lang="en-US" dirty="0">
                <a:effectLst/>
              </a:rPr>
              <a:t> </a:t>
            </a:r>
            <a:endParaRPr lang="es-ES_tradnl" dirty="0"/>
          </a:p>
          <a:p>
            <a:pPr indent="-228600">
              <a:lnSpc>
                <a:spcPct val="90000"/>
              </a:lnSpc>
              <a:spcAft>
                <a:spcPts val="800"/>
              </a:spcAft>
              <a:buFont typeface="Arial" panose="020B0604020202020204" pitchFamily="34" charset="0"/>
              <a:buChar char="•"/>
            </a:pPr>
            <a:r>
              <a:rPr lang="es-ES_tradnl" dirty="0"/>
              <a:t>Mayo (sesiones semanales en línea) </a:t>
            </a:r>
            <a:r>
              <a:rPr lang="es-MX" dirty="0"/>
              <a:t>Revisión de la teoría socio cultural de Vygotsky</a:t>
            </a:r>
            <a:r>
              <a:rPr lang="en-US" dirty="0">
                <a:effectLst/>
              </a:rPr>
              <a:t> </a:t>
            </a:r>
            <a:endParaRPr lang="es-ES_tradnl" dirty="0"/>
          </a:p>
          <a:p>
            <a:pPr indent="-228600">
              <a:lnSpc>
                <a:spcPct val="90000"/>
              </a:lnSpc>
              <a:spcAft>
                <a:spcPts val="800"/>
              </a:spcAft>
              <a:buFont typeface="Arial" panose="020B0604020202020204" pitchFamily="34" charset="0"/>
              <a:buChar char="•"/>
            </a:pPr>
            <a:r>
              <a:rPr lang="es-ES_tradnl" dirty="0"/>
              <a:t>Junio (sesiones semanales en línea) </a:t>
            </a:r>
            <a:r>
              <a:rPr lang="es-MX" dirty="0"/>
              <a:t>Revisión de los métodos didácticos de María Montessori</a:t>
            </a:r>
            <a:r>
              <a:rPr lang="en-US" dirty="0">
                <a:effectLst/>
              </a:rPr>
              <a:t> </a:t>
            </a:r>
            <a:endParaRPr lang="es-ES_tradnl" dirty="0"/>
          </a:p>
          <a:p>
            <a:pPr indent="-228600">
              <a:lnSpc>
                <a:spcPct val="90000"/>
              </a:lnSpc>
              <a:spcAft>
                <a:spcPts val="800"/>
              </a:spcAft>
              <a:buFont typeface="Arial" panose="020B0604020202020204" pitchFamily="34" charset="0"/>
              <a:buChar char="•"/>
            </a:pPr>
            <a:r>
              <a:rPr lang="es-ES_tradnl" dirty="0"/>
              <a:t>Julio (sesiones semanales en línea) </a:t>
            </a:r>
            <a:r>
              <a:rPr lang="es-MX" dirty="0"/>
              <a:t>Registro de listados de conductas escolares, de la vida diaria y laborales </a:t>
            </a:r>
            <a:endParaRPr lang="es-ES_tradnl" dirty="0"/>
          </a:p>
          <a:p>
            <a:pPr indent="-228600">
              <a:lnSpc>
                <a:spcPct val="90000"/>
              </a:lnSpc>
              <a:spcAft>
                <a:spcPts val="800"/>
              </a:spcAft>
              <a:buFont typeface="Arial" panose="020B0604020202020204" pitchFamily="34" charset="0"/>
              <a:buChar char="•"/>
            </a:pPr>
            <a:r>
              <a:rPr lang="es-ES_tradnl" dirty="0"/>
              <a:t>Agosto (tercera visita presencial) </a:t>
            </a:r>
            <a:r>
              <a:rPr lang="es-MX" dirty="0"/>
              <a:t>Implementación de primeros materiales </a:t>
            </a:r>
            <a:endParaRPr lang="es-ES_tradnl" dirty="0"/>
          </a:p>
          <a:p>
            <a:pPr indent="-228600">
              <a:lnSpc>
                <a:spcPct val="90000"/>
              </a:lnSpc>
              <a:spcAft>
                <a:spcPts val="800"/>
              </a:spcAft>
              <a:buFont typeface="Arial" panose="020B0604020202020204" pitchFamily="34" charset="0"/>
              <a:buChar char="•"/>
            </a:pPr>
            <a:r>
              <a:rPr lang="es-ES_tradnl" dirty="0"/>
              <a:t>Septiembre (sesiones semanales en línea) </a:t>
            </a:r>
            <a:r>
              <a:rPr lang="es-MX" dirty="0"/>
              <a:t>Diseño de manual básico para comunicación institucional dirigida a padres de familia </a:t>
            </a:r>
            <a:endParaRPr lang="es-ES_tradnl" dirty="0"/>
          </a:p>
          <a:p>
            <a:pPr indent="-228600">
              <a:lnSpc>
                <a:spcPct val="90000"/>
              </a:lnSpc>
              <a:spcAft>
                <a:spcPts val="800"/>
              </a:spcAft>
              <a:buFont typeface="Arial" panose="020B0604020202020204" pitchFamily="34" charset="0"/>
              <a:buChar char="•"/>
            </a:pPr>
            <a:r>
              <a:rPr lang="es-ES_tradnl" dirty="0"/>
              <a:t>Octubre (sesiones semanales en línea) </a:t>
            </a:r>
            <a:r>
              <a:rPr lang="es-MX" dirty="0"/>
              <a:t>Desarrollo de un programa de vinculación casa-centro ocupacional</a:t>
            </a:r>
            <a:r>
              <a:rPr lang="en-US" dirty="0">
                <a:effectLst/>
              </a:rPr>
              <a:t> </a:t>
            </a:r>
            <a:endParaRPr lang="es-ES_tradnl" dirty="0"/>
          </a:p>
          <a:p>
            <a:pPr indent="-228600">
              <a:lnSpc>
                <a:spcPct val="90000"/>
              </a:lnSpc>
              <a:spcAft>
                <a:spcPts val="800"/>
              </a:spcAft>
              <a:buFont typeface="Arial" panose="020B0604020202020204" pitchFamily="34" charset="0"/>
              <a:buChar char="•"/>
            </a:pPr>
            <a:r>
              <a:rPr lang="es-ES_tradnl" dirty="0"/>
              <a:t>Noviembre (cuarta visita presencial) </a:t>
            </a:r>
            <a:r>
              <a:rPr lang="es-MX" dirty="0"/>
              <a:t>Curso taller a papás sobre conexionismo y mesas redondas </a:t>
            </a:r>
            <a:endParaRPr lang="es-ES_tradnl" dirty="0"/>
          </a:p>
          <a:p>
            <a:pPr indent="-228600">
              <a:lnSpc>
                <a:spcPct val="90000"/>
              </a:lnSpc>
              <a:spcAft>
                <a:spcPts val="800"/>
              </a:spcAft>
              <a:buFont typeface="Arial" panose="020B0604020202020204" pitchFamily="34" charset="0"/>
              <a:buChar char="•"/>
            </a:pPr>
            <a:endParaRPr lang="es-ES_tradnl" dirty="0"/>
          </a:p>
          <a:p>
            <a:pPr marL="0" marR="0" indent="-228600">
              <a:lnSpc>
                <a:spcPct val="90000"/>
              </a:lnSpc>
              <a:spcBef>
                <a:spcPts val="0"/>
              </a:spcBef>
              <a:spcAft>
                <a:spcPts val="800"/>
              </a:spcAft>
              <a:buFont typeface="Arial" panose="020B0604020202020204" pitchFamily="34" charset="0"/>
              <a:buChar char="•"/>
            </a:pPr>
            <a:endParaRPr lang="es-ES_tradnl" sz="2000" dirty="0">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102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649</Words>
  <Application>Microsoft Macintosh PowerPoint</Application>
  <PresentationFormat>Personalizado</PresentationFormat>
  <Paragraphs>45</Paragraphs>
  <Slides>6</Slides>
  <Notes>0</Notes>
  <HiddenSlides>0</HiddenSlides>
  <MMClips>0</MMClips>
  <ScaleCrop>false</ScaleCrop>
  <HeadingPairs>
    <vt:vector size="4" baseType="variant">
      <vt:variant>
        <vt:lpstr>Plantilla de diseño</vt:lpstr>
      </vt:variant>
      <vt:variant>
        <vt:i4>1</vt:i4>
      </vt:variant>
      <vt:variant>
        <vt:lpstr>Títulos de diapositiva</vt:lpstr>
      </vt:variant>
      <vt:variant>
        <vt:i4>6</vt:i4>
      </vt:variant>
    </vt:vector>
  </HeadingPairs>
  <TitlesOfParts>
    <vt:vector size="7" baseType="lpstr">
      <vt:lpstr>Office Theme</vt:lpstr>
      <vt:lpstr>Implementación de un modelo de trabajo educativo con enfoque lúdico para el Centro Ocupacional de  Autismo ABP</vt:lpstr>
      <vt:lpstr>PORQUE ESTE MODELO?</vt:lpstr>
      <vt:lpstr>Diapositiva 3</vt:lpstr>
      <vt:lpstr>Diapositiva 4</vt:lpstr>
      <vt:lpstr>Diapositiva 5</vt:lpstr>
      <vt:lpstr>Diapositiva 6</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Implementación de un modelo de trabajo educativo con enfoque lúdico para el Centro Ocupacional de  Autismo ABP</dc:title>
  <dc:creator>VELA, Guillermo</dc:creator>
  <cp:lastModifiedBy>Gerardo Sandoval</cp:lastModifiedBy>
  <cp:revision>2</cp:revision>
  <dcterms:created xsi:type="dcterms:W3CDTF">2022-02-10T18:09:57Z</dcterms:created>
  <dcterms:modified xsi:type="dcterms:W3CDTF">2022-02-10T18:32:33Z</dcterms:modified>
</cp:coreProperties>
</file>